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3"/>
  </p:notesMasterIdLst>
  <p:handoutMasterIdLst>
    <p:handoutMasterId r:id="rId44"/>
  </p:handoutMasterIdLst>
  <p:sldIdLst>
    <p:sldId id="261" r:id="rId2"/>
    <p:sldId id="260" r:id="rId3"/>
    <p:sldId id="302" r:id="rId4"/>
    <p:sldId id="257" r:id="rId5"/>
    <p:sldId id="259" r:id="rId6"/>
    <p:sldId id="262" r:id="rId7"/>
    <p:sldId id="263" r:id="rId8"/>
    <p:sldId id="265" r:id="rId9"/>
    <p:sldId id="264" r:id="rId10"/>
    <p:sldId id="268" r:id="rId11"/>
    <p:sldId id="286" r:id="rId12"/>
    <p:sldId id="275" r:id="rId13"/>
    <p:sldId id="280" r:id="rId14"/>
    <p:sldId id="266" r:id="rId15"/>
    <p:sldId id="274" r:id="rId16"/>
    <p:sldId id="278" r:id="rId17"/>
    <p:sldId id="279" r:id="rId18"/>
    <p:sldId id="276" r:id="rId19"/>
    <p:sldId id="277" r:id="rId20"/>
    <p:sldId id="281" r:id="rId21"/>
    <p:sldId id="271" r:id="rId22"/>
    <p:sldId id="297" r:id="rId23"/>
    <p:sldId id="300" r:id="rId24"/>
    <p:sldId id="267" r:id="rId25"/>
    <p:sldId id="282" r:id="rId26"/>
    <p:sldId id="289" r:id="rId27"/>
    <p:sldId id="288" r:id="rId28"/>
    <p:sldId id="287" r:id="rId29"/>
    <p:sldId id="272" r:id="rId30"/>
    <p:sldId id="292" r:id="rId31"/>
    <p:sldId id="269" r:id="rId32"/>
    <p:sldId id="291" r:id="rId33"/>
    <p:sldId id="290" r:id="rId34"/>
    <p:sldId id="294" r:id="rId35"/>
    <p:sldId id="301" r:id="rId36"/>
    <p:sldId id="285" r:id="rId37"/>
    <p:sldId id="270" r:id="rId38"/>
    <p:sldId id="283" r:id="rId39"/>
    <p:sldId id="284" r:id="rId40"/>
    <p:sldId id="296" r:id="rId41"/>
    <p:sldId id="299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 autoAdjust="0"/>
    <p:restoredTop sz="94662" autoAdjust="0"/>
  </p:normalViewPr>
  <p:slideViewPr>
    <p:cSldViewPr>
      <p:cViewPr varScale="1">
        <p:scale>
          <a:sx n="63" d="100"/>
          <a:sy n="63" d="100"/>
        </p:scale>
        <p:origin x="-1362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7F067-E646-491C-9B15-D786254CDBAC}" type="datetimeFigureOut">
              <a:rPr lang="en-IN" smtClean="0"/>
              <a:t>07-12-2017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48D86-B67F-4E28-97D4-79BDAAE5D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593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7946A-B18D-46C8-B9D6-3EF5A11AD75A}" type="datetimeFigureOut">
              <a:rPr lang="en-IN" smtClean="0"/>
              <a:t>07-12-2017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D8C37-8D07-43C0-824C-969D3FCF3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014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D8C37-8D07-43C0-824C-969D3FCF35E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94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D8C37-8D07-43C0-824C-969D3FCF35E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90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D8C37-8D07-43C0-824C-969D3FCF35E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90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FA453-92AE-46EC-9FD1-7E575CDC4764}" type="datetime12">
              <a:rPr lang="en-IN" smtClean="0"/>
              <a:t>11:21 PM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D0B4-9F96-4224-BBAA-66D8B71019AC}" type="datetime12">
              <a:rPr lang="en-IN" smtClean="0"/>
              <a:t>11:21 PM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D93C-D069-4499-B4CE-BA23A70C1FD0}" type="datetime12">
              <a:rPr lang="en-IN" smtClean="0"/>
              <a:t>11:21 PM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E56-4A99-46E3-9637-7834C248ED7E}" type="datetime12">
              <a:rPr lang="en-IN" smtClean="0"/>
              <a:t>11:21 PM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C030-6B2B-4865-AD9B-5CA27AD78072}" type="datetime12">
              <a:rPr lang="en-IN" smtClean="0"/>
              <a:t>11:21 PM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460D-0F92-4B67-A348-CB20F422BEAE}" type="datetime12">
              <a:rPr lang="en-IN" smtClean="0"/>
              <a:t>11:21 PM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DB64-9E18-448C-9638-CBAE120520F7}" type="datetime12">
              <a:rPr lang="en-IN" smtClean="0"/>
              <a:t>11:21 PM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B8E26-CC8B-4303-97AC-3A649DFB6FDA}" type="datetime12">
              <a:rPr lang="en-IN" smtClean="0"/>
              <a:t>11:21 PM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11DC6-29F8-4A5D-9602-D3D7808D9148}" type="datetime12">
              <a:rPr lang="en-IN" smtClean="0"/>
              <a:t>11:21 PM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1F51-9F34-4448-A653-FDD5E0B23FDE}" type="datetime12">
              <a:rPr lang="en-IN" smtClean="0"/>
              <a:t>11:21 PM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74514-C0A5-4C5F-A841-C5E870BE2869}" type="datetime12">
              <a:rPr lang="en-IN" smtClean="0"/>
              <a:t>11:21 PM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E352E1B-6430-4540-B40E-EB8DBFB8AA21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8942CF6-597F-47B0-B351-8CDF66F60D06}" type="datetime12">
              <a:rPr lang="en-IN" smtClean="0"/>
              <a:t>11:21 PM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E352E1B-6430-4540-B40E-EB8DBFB8AA21}" type="slidenum">
              <a:rPr lang="en-IN" smtClean="0"/>
              <a:t>‹#›</a:t>
            </a:fld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healthysleep.med.harvard.edu/narcolepsy/diagnosing-narcolepsy/epworth-sleepiness-scale" TargetMode="External"/><Relationship Id="rId3" Type="http://schemas.openxmlformats.org/officeDocument/2006/relationships/hyperlink" Target="https://www.seeingmachines.com/technology/" TargetMode="External"/><Relationship Id="rId7" Type="http://schemas.openxmlformats.org/officeDocument/2006/relationships/hyperlink" Target="https://en.wikipedia.org/wiki/Multiple_Sleep_Latency_Test" TargetMode="External"/><Relationship Id="rId2" Type="http://schemas.openxmlformats.org/officeDocument/2006/relationships/hyperlink" Target="https://www.researchgate.net/publication/260232896_Temperature_Control_using_Fuzzy_Logi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Ground_pressure" TargetMode="External"/><Relationship Id="rId5" Type="http://schemas.openxmlformats.org/officeDocument/2006/relationships/hyperlink" Target="https://en.wikipedia.org/wiki/Body_surface_area#Calculation" TargetMode="External"/><Relationship Id="rId4" Type="http://schemas.openxmlformats.org/officeDocument/2006/relationships/hyperlink" Target="http://halls.md/formula-body-surface-area-bsa/" TargetMode="External"/><Relationship Id="rId9" Type="http://schemas.openxmlformats.org/officeDocument/2006/relationships/hyperlink" Target="http://www.ergoneers.com/faq/index.php?action=artikel&amp;cat=3&amp;id=154&amp;artlang=en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Smart Mattress System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221088"/>
            <a:ext cx="7854696" cy="760048"/>
          </a:xfrm>
        </p:spPr>
        <p:txBody>
          <a:bodyPr/>
          <a:lstStyle/>
          <a:p>
            <a:r>
              <a:rPr lang="en-IN" dirty="0" smtClean="0"/>
              <a:t>Domain : Fuzzy Logic System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436096" y="5589240"/>
            <a:ext cx="1856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By </a:t>
            </a:r>
            <a:r>
              <a:rPr lang="en-IN" dirty="0" err="1" smtClean="0"/>
              <a:t>Akshay</a:t>
            </a:r>
            <a:r>
              <a:rPr lang="en-IN" dirty="0" smtClean="0"/>
              <a:t> </a:t>
            </a:r>
            <a:r>
              <a:rPr lang="en-IN" dirty="0" err="1" smtClean="0"/>
              <a:t>Uppal</a:t>
            </a:r>
            <a:endParaRPr lang="en-IN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1</a:t>
            </a:fld>
            <a:endParaRPr lang="en-IN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80EF-446F-4D23-A8C3-BDFA89D7B54F}" type="datetime12">
              <a:rPr lang="en-IN" smtClean="0"/>
              <a:t>11:21 PM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51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47864" y="2644888"/>
                <a:ext cx="1584176" cy="701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i="1" dirty="0" smtClean="0">
                    <a:latin typeface="Cambria Math"/>
                  </a:rPr>
                  <a:t>P</a:t>
                </a:r>
                <a:r>
                  <a:rPr lang="en-IN" sz="2800" baseline="-25000" dirty="0"/>
                  <a:t>lying</a:t>
                </a:r>
                <a:r>
                  <a:rPr lang="en-IN" sz="2800" i="1" dirty="0" smtClean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/>
                          </a:rPr>
                          <m:t>𝐹</m:t>
                        </m:r>
                      </m:num>
                      <m:den>
                        <m:r>
                          <a:rPr lang="en-IN" sz="2800" b="0" i="1" smtClean="0">
                            <a:latin typeface="Cambria Math"/>
                          </a:rPr>
                          <m:t>𝐴</m:t>
                        </m:r>
                      </m:den>
                    </m:f>
                  </m:oMath>
                </a14:m>
                <a:endParaRPr lang="en-IN" sz="28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644888"/>
                <a:ext cx="1584176" cy="701859"/>
              </a:xfrm>
              <a:prstGeom prst="rect">
                <a:avLst/>
              </a:prstGeom>
              <a:blipFill rotWithShape="1">
                <a:blip r:embed="rId2"/>
                <a:stretch>
                  <a:fillRect l="-7692" r="-8077" b="-95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4932040" y="2788904"/>
            <a:ext cx="7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66284" y="2604238"/>
            <a:ext cx="2085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Weight of the body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932040" y="3220952"/>
            <a:ext cx="7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94097" y="3031024"/>
            <a:ext cx="198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Body Surface Area</a:t>
            </a:r>
            <a:endParaRPr lang="en-IN" dirty="0"/>
          </a:p>
        </p:txBody>
      </p:sp>
      <p:cxnSp>
        <p:nvCxnSpPr>
          <p:cNvPr id="3" name="Straight Connector 2"/>
          <p:cNvCxnSpPr>
            <a:stCxn id="4" idx="1"/>
          </p:cNvCxnSpPr>
          <p:nvPr/>
        </p:nvCxnSpPr>
        <p:spPr>
          <a:xfrm flipH="1">
            <a:off x="2555776" y="2995818"/>
            <a:ext cx="79208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4255" y="2671263"/>
            <a:ext cx="1559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Pressure of</a:t>
            </a:r>
          </a:p>
          <a:p>
            <a:r>
              <a:rPr lang="en-IN" dirty="0"/>
              <a:t>b</a:t>
            </a:r>
            <a:r>
              <a:rPr lang="en-IN" dirty="0" smtClean="0"/>
              <a:t>ody lying down</a:t>
            </a:r>
            <a:endParaRPr lang="en-IN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10</a:t>
            </a:fld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2351314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9E21-8730-4711-80AA-BEDAD3CAF278}" type="datetime12">
              <a:rPr lang="en-IN" smtClean="0"/>
              <a:t>11:21 PM</a:t>
            </a:fld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2351314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2351314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2351314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>
            <a:off x="0" y="0"/>
            <a:ext cx="20574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0" y="0"/>
            <a:ext cx="20574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21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9832" y="1278052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Ground pressure variations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92" y="2492896"/>
            <a:ext cx="1987572" cy="1952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5696" y="4653136"/>
            <a:ext cx="100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~3.5 </a:t>
            </a:r>
            <a:r>
              <a:rPr lang="en-IN" dirty="0" err="1" smtClean="0"/>
              <a:t>kPa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65" y="2424197"/>
            <a:ext cx="800100" cy="220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00651" y="4837802"/>
            <a:ext cx="89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~55kPa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484768"/>
            <a:ext cx="2199075" cy="2199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0271" y="4865189"/>
            <a:ext cx="1352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~300-500Pa</a:t>
            </a:r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11</a:t>
            </a:fld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2612571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41530-B1EB-45B0-8E33-700E98914C32}" type="datetime12">
              <a:rPr lang="en-IN" smtClean="0"/>
              <a:t>11:21 PM</a:t>
            </a:fld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2612571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2612571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2612571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>
            <a:off x="0" y="0"/>
            <a:ext cx="2286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0" y="0"/>
            <a:ext cx="2286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80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1302" y="1124743"/>
            <a:ext cx="2641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Pressure Fuzzy Set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139952" y="2636912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411760" y="4509120"/>
            <a:ext cx="36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2715904" y="2934265"/>
            <a:ext cx="2661314" cy="1583144"/>
          </a:xfrm>
          <a:custGeom>
            <a:avLst/>
            <a:gdLst>
              <a:gd name="connsiteX0" fmla="*/ 0 w 2661314"/>
              <a:gd name="connsiteY0" fmla="*/ 1569496 h 1583144"/>
              <a:gd name="connsiteX1" fmla="*/ 1433015 w 2661314"/>
              <a:gd name="connsiteY1" fmla="*/ 4 h 1583144"/>
              <a:gd name="connsiteX2" fmla="*/ 2661314 w 2661314"/>
              <a:gd name="connsiteY2" fmla="*/ 1583144 h 1583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1314" h="1583144">
                <a:moveTo>
                  <a:pt x="0" y="1569496"/>
                </a:moveTo>
                <a:cubicBezTo>
                  <a:pt x="494731" y="783612"/>
                  <a:pt x="989463" y="-2271"/>
                  <a:pt x="1433015" y="4"/>
                </a:cubicBezTo>
                <a:cubicBezTo>
                  <a:pt x="1876567" y="2279"/>
                  <a:pt x="2322395" y="1369329"/>
                  <a:pt x="2661314" y="1583144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3733751" y="4725144"/>
            <a:ext cx="99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 smtClean="0"/>
              <a:t>P</a:t>
            </a:r>
            <a:r>
              <a:rPr lang="en-IN" baseline="-25000" dirty="0" err="1" smtClean="0"/>
              <a:t>calculated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5268035" y="4725144"/>
            <a:ext cx="61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+150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2430505" y="4725144"/>
            <a:ext cx="570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-150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5849745" y="4077072"/>
            <a:ext cx="107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PiFuzzy</a:t>
            </a:r>
            <a:r>
              <a:rPr lang="en-IN" sz="1400" dirty="0" smtClean="0"/>
              <a:t> Set</a:t>
            </a:r>
            <a:endParaRPr lang="en-IN" sz="14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761" y="3335610"/>
            <a:ext cx="30480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643115" y="2276872"/>
            <a:ext cx="2409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Pressure</a:t>
            </a:r>
            <a:r>
              <a:rPr lang="en-IN" sz="1600" baseline="-25000" dirty="0" smtClean="0"/>
              <a:t>Global</a:t>
            </a:r>
            <a:r>
              <a:rPr lang="en-IN" sz="1600" dirty="0"/>
              <a:t> </a:t>
            </a:r>
            <a:r>
              <a:rPr lang="en-IN" sz="1600" dirty="0" smtClean="0"/>
              <a:t>: 0 -5000 Pa</a:t>
            </a:r>
            <a:endParaRPr lang="en-IN" sz="16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12</a:t>
            </a:fld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2873829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2D78-2AC3-4B1E-95CB-DA006B5DD4AB}" type="datetime12">
              <a:rPr lang="en-IN" smtClean="0"/>
              <a:t>11:21 PM</a:t>
            </a:fld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2873829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>
            <a:off x="0" y="0"/>
            <a:ext cx="2873829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0" y="0"/>
            <a:ext cx="2873829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25146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25146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92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1302" y="1124743"/>
            <a:ext cx="2641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Pressure Fuzzy Set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139952" y="1853629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411760" y="3725837"/>
            <a:ext cx="36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2715904" y="2150982"/>
            <a:ext cx="2661314" cy="1583144"/>
          </a:xfrm>
          <a:custGeom>
            <a:avLst/>
            <a:gdLst>
              <a:gd name="connsiteX0" fmla="*/ 0 w 2661314"/>
              <a:gd name="connsiteY0" fmla="*/ 1569496 h 1583144"/>
              <a:gd name="connsiteX1" fmla="*/ 1433015 w 2661314"/>
              <a:gd name="connsiteY1" fmla="*/ 4 h 1583144"/>
              <a:gd name="connsiteX2" fmla="*/ 2661314 w 2661314"/>
              <a:gd name="connsiteY2" fmla="*/ 1583144 h 1583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1314" h="1583144">
                <a:moveTo>
                  <a:pt x="0" y="1569496"/>
                </a:moveTo>
                <a:cubicBezTo>
                  <a:pt x="494731" y="783612"/>
                  <a:pt x="989463" y="-2271"/>
                  <a:pt x="1433015" y="4"/>
                </a:cubicBezTo>
                <a:cubicBezTo>
                  <a:pt x="1876567" y="2279"/>
                  <a:pt x="2322395" y="1369329"/>
                  <a:pt x="2661314" y="1583144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3733751" y="3941861"/>
            <a:ext cx="99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 smtClean="0"/>
              <a:t>P</a:t>
            </a:r>
            <a:r>
              <a:rPr lang="en-IN" baseline="-25000" dirty="0" err="1" smtClean="0"/>
              <a:t>calculated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5268035" y="3941861"/>
            <a:ext cx="61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+150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2430505" y="3941861"/>
            <a:ext cx="570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-150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033" y="4509120"/>
            <a:ext cx="356235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04248" y="4509120"/>
            <a:ext cx="145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Fuzzy Match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5383452" y="6200879"/>
            <a:ext cx="1321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Singleton set</a:t>
            </a:r>
            <a:endParaRPr lang="en-IN" sz="16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13</a:t>
            </a:fld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3135086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9737-3AF6-419B-972E-73553DEBCF55}" type="datetime12">
              <a:rPr lang="en-IN" smtClean="0"/>
              <a:t>11:21 PM</a:t>
            </a:fld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3135086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>
            <a:off x="0" y="0"/>
            <a:ext cx="3135086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0" y="0"/>
            <a:ext cx="3135086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27432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27432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97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564904"/>
            <a:ext cx="5184575" cy="2841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91880" y="1355575"/>
            <a:ext cx="153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Fuzzy 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14</a:t>
            </a:fld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3396343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5CD3-F456-43E4-A39E-2A005B8CB1E6}" type="datetime12">
              <a:rPr lang="en-IN" smtClean="0"/>
              <a:t>11:21 PM</a:t>
            </a:fld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3396343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3396343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3396343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29718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29718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618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72816"/>
            <a:ext cx="5184575" cy="2841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22391" y="1124743"/>
            <a:ext cx="153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Fuzzy sets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877" y="4869160"/>
            <a:ext cx="3024793" cy="168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72200" y="5445224"/>
            <a:ext cx="145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Fuzzy Match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083147" y="4149080"/>
            <a:ext cx="1743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Trapezoid Fuzzy Set</a:t>
            </a:r>
            <a:endParaRPr lang="en-IN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147753" y="6371916"/>
            <a:ext cx="1700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Singleton Fuzzy Set</a:t>
            </a:r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15</a:t>
            </a:fld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3657600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7797C-3AD0-42E9-AAF9-20C62C8A4B43}" type="datetime12">
              <a:rPr lang="en-IN" smtClean="0"/>
              <a:t>11:21 PM</a:t>
            </a:fld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36576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36576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36576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32004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32004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61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734" y="2092028"/>
            <a:ext cx="5184575" cy="2841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Left Arrow 1"/>
          <p:cNvSpPr/>
          <p:nvPr/>
        </p:nvSpPr>
        <p:spPr>
          <a:xfrm>
            <a:off x="6506214" y="2524076"/>
            <a:ext cx="720080" cy="216024"/>
          </a:xfrm>
          <a:prstGeom prst="lef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7379132" y="2495881"/>
            <a:ext cx="1106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More Cool</a:t>
            </a:r>
            <a:endParaRPr lang="en-IN" sz="1600" dirty="0"/>
          </a:p>
        </p:txBody>
      </p:sp>
      <p:sp>
        <p:nvSpPr>
          <p:cNvPr id="5" name="Right Arrow 4"/>
          <p:cNvSpPr/>
          <p:nvPr/>
        </p:nvSpPr>
        <p:spPr>
          <a:xfrm>
            <a:off x="1395344" y="2533150"/>
            <a:ext cx="720080" cy="2069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63375" y="2877425"/>
            <a:ext cx="1122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More Heat</a:t>
            </a:r>
            <a:endParaRPr lang="en-IN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16</a:t>
            </a:fld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3918857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52A35-C0CE-41E1-B394-95EB24BCE01B}" type="datetime12">
              <a:rPr lang="en-IN" smtClean="0"/>
              <a:t>11:21 PM</a:t>
            </a:fld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3918857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3918857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3918857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3429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3429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8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72816"/>
            <a:ext cx="5184575" cy="2841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Left Arrow 1"/>
          <p:cNvSpPr/>
          <p:nvPr/>
        </p:nvSpPr>
        <p:spPr>
          <a:xfrm>
            <a:off x="6084168" y="2204864"/>
            <a:ext cx="720080" cy="216024"/>
          </a:xfrm>
          <a:prstGeom prst="lef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6957086" y="2176669"/>
            <a:ext cx="1106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More Cool</a:t>
            </a:r>
            <a:endParaRPr lang="en-IN" sz="1600" dirty="0"/>
          </a:p>
        </p:txBody>
      </p:sp>
      <p:sp>
        <p:nvSpPr>
          <p:cNvPr id="5" name="Right Arrow 4"/>
          <p:cNvSpPr/>
          <p:nvPr/>
        </p:nvSpPr>
        <p:spPr>
          <a:xfrm>
            <a:off x="973298" y="2213938"/>
            <a:ext cx="720080" cy="2069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641329" y="2558213"/>
            <a:ext cx="1122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More Heat</a:t>
            </a:r>
            <a:endParaRPr lang="en-IN" sz="1600" dirty="0"/>
          </a:p>
        </p:txBody>
      </p:sp>
      <p:sp>
        <p:nvSpPr>
          <p:cNvPr id="4" name="Rectangle 3"/>
          <p:cNvSpPr/>
          <p:nvPr/>
        </p:nvSpPr>
        <p:spPr>
          <a:xfrm>
            <a:off x="5054346" y="5067464"/>
            <a:ext cx="299028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Cold Change</a:t>
            </a:r>
            <a:endParaRPr lang="en-US" sz="28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3298" y="5044920"/>
            <a:ext cx="28505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Heat Change</a:t>
            </a:r>
            <a:endParaRPr lang="en-US" sz="2800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17</a:t>
            </a:fld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4180114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0CBE-0C6C-40E4-BABC-51C57E85CB87}" type="datetime12">
              <a:rPr lang="en-IN" smtClean="0"/>
              <a:t>11:21 PM</a:t>
            </a:fld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4180114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4180114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4180114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>
            <a:off x="0" y="0"/>
            <a:ext cx="36576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0" y="0"/>
            <a:ext cx="36576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2391" y="1124743"/>
            <a:ext cx="153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Fuzzy sets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132856"/>
            <a:ext cx="6264697" cy="4185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085" y="4594711"/>
            <a:ext cx="2376264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668718" y="1809806"/>
            <a:ext cx="3302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Temperature change Fuzzy Sets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7092280" y="2933361"/>
            <a:ext cx="1571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Heat Change</a:t>
            </a:r>
            <a:endParaRPr lang="en-IN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18</a:t>
            </a:fld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4441372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5C511-2F40-4BE6-88B4-C8F94B4E443C}" type="datetime12">
              <a:rPr lang="en-IN" smtClean="0"/>
              <a:t>11:21 PM</a:t>
            </a:fld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4441372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4441372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4441372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38862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38862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40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7824" y="1124743"/>
            <a:ext cx="3838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Heat and Cold Change Rule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306330"/>
              </p:ext>
            </p:extLst>
          </p:nvPr>
        </p:nvGraphicFramePr>
        <p:xfrm>
          <a:off x="1331640" y="2204855"/>
          <a:ext cx="6264696" cy="3168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1619"/>
                <a:gridCol w="2285557"/>
                <a:gridCol w="2107520"/>
              </a:tblGrid>
              <a:tr h="3168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Fuzzy Match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Change Heat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Change cool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68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Too cold 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HB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Zero</a:t>
                      </a:r>
                      <a:endParaRPr lang="en-IN" sz="14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68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Cold + Too cold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HM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Z</a:t>
                      </a:r>
                      <a:endParaRPr lang="en-IN" sz="14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68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Cold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HM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Z</a:t>
                      </a:r>
                      <a:endParaRPr lang="en-IN" sz="14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68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Warm + Cold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HS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Z</a:t>
                      </a:r>
                      <a:endParaRPr lang="en-IN" sz="14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68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Warm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Z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Z</a:t>
                      </a:r>
                      <a:endParaRPr lang="en-IN" sz="14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68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Warm + Hot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Z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CS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68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Hot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Z</a:t>
                      </a:r>
                      <a:endParaRPr lang="en-IN" sz="14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CM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68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Hot + too Hot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Z</a:t>
                      </a:r>
                      <a:endParaRPr lang="en-IN" sz="14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CM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68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Too Hot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Z</a:t>
                      </a:r>
                      <a:endParaRPr lang="en-IN" sz="14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CB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19</a:t>
            </a:fld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4702628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C1C5D-45BB-4D30-AFDE-29A183EC0858}" type="datetime12">
              <a:rPr lang="en-IN" smtClean="0"/>
              <a:t>11:21 PM</a:t>
            </a:fld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4702628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4702628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4702628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41148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41148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97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4048" y="1395185"/>
            <a:ext cx="367240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IN" dirty="0" smtClean="0"/>
              <a:t>Motivation</a:t>
            </a:r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endParaRPr lang="en-IN" dirty="0" smtClean="0"/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endParaRPr lang="en-IN" dirty="0"/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IN" dirty="0" smtClean="0"/>
              <a:t>Characteristics of System</a:t>
            </a:r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endParaRPr lang="en-IN" dirty="0" smtClean="0"/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endParaRPr lang="en-IN" dirty="0"/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IN" dirty="0" smtClean="0"/>
              <a:t>System Details</a:t>
            </a:r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endParaRPr lang="en-IN" dirty="0" smtClean="0"/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endParaRPr lang="en-IN" dirty="0" smtClean="0"/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IN" dirty="0" smtClean="0"/>
              <a:t>Working of System/ Demo</a:t>
            </a:r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endParaRPr lang="en-IN" dirty="0" smtClean="0"/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endParaRPr lang="en-IN" dirty="0"/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IN" dirty="0" smtClean="0"/>
              <a:t>Benefits </a:t>
            </a:r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endParaRPr lang="en-IN" dirty="0" smtClean="0"/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endParaRPr lang="en-IN" dirty="0"/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IN" dirty="0" smtClean="0"/>
              <a:t>Future Scope</a:t>
            </a:r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endParaRPr lang="en-IN" dirty="0" smtClean="0"/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endParaRPr lang="en-IN" dirty="0" smtClean="0"/>
          </a:p>
          <a:p>
            <a:pPr marL="342900" indent="-342900">
              <a:buClr>
                <a:srgbClr val="FFC000"/>
              </a:buClr>
              <a:buFont typeface="+mj-lt"/>
              <a:buAutoNum type="arabicPeriod"/>
            </a:pPr>
            <a:endParaRPr lang="en-IN" dirty="0"/>
          </a:p>
          <a:p>
            <a:pPr marL="342900" indent="-342900">
              <a:buClr>
                <a:srgbClr val="FFC000"/>
              </a:buClr>
              <a:buFont typeface="+mj-lt"/>
              <a:buAutoNum type="arabicPeriod"/>
            </a:pPr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2</a:t>
            </a:fld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522514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3CB9-3978-40E8-BFB0-BF53B00B29F3}" type="datetime12">
              <a:rPr lang="en-IN" smtClean="0"/>
              <a:t>11:21 PM</a:t>
            </a:fld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522514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522514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522514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4572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4572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308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39759" y="1248311"/>
            <a:ext cx="2587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Pressure matched </a:t>
            </a:r>
          </a:p>
          <a:p>
            <a:pPr algn="ctr"/>
            <a:r>
              <a:rPr lang="en-IN" dirty="0" smtClean="0"/>
              <a:t>with calculated pressure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181235" y="2597778"/>
            <a:ext cx="2304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Current Temperature </a:t>
            </a:r>
          </a:p>
          <a:p>
            <a:r>
              <a:rPr lang="en-IN" dirty="0" smtClean="0"/>
              <a:t>Readings received   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129072" y="4139687"/>
            <a:ext cx="225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Change Temperature</a:t>
            </a:r>
            <a:endParaRPr lang="en-IN" dirty="0"/>
          </a:p>
        </p:txBody>
      </p:sp>
      <p:sp>
        <p:nvSpPr>
          <p:cNvPr id="8" name="Down Arrow 7"/>
          <p:cNvSpPr/>
          <p:nvPr/>
        </p:nvSpPr>
        <p:spPr>
          <a:xfrm>
            <a:off x="4091940" y="3320567"/>
            <a:ext cx="333088" cy="703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Down Arrow 8"/>
          <p:cNvSpPr/>
          <p:nvPr/>
        </p:nvSpPr>
        <p:spPr>
          <a:xfrm>
            <a:off x="4141627" y="1894642"/>
            <a:ext cx="333088" cy="703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20</a:t>
            </a:fld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4963886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11994-6364-4FCC-BDEB-0D9B3CAE1AE4}" type="datetime12">
              <a:rPr lang="en-IN" smtClean="0"/>
              <a:t>11:21 PM</a:t>
            </a:fld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4963886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4963886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4963886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43434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43434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34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Intelligent Posture Control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Measure sleepiness index to adjust the posture for the mattress</a:t>
            </a:r>
          </a:p>
          <a:p>
            <a:endParaRPr lang="en-IN" dirty="0" smtClean="0"/>
          </a:p>
          <a:p>
            <a:r>
              <a:rPr lang="en-IN" dirty="0" smtClean="0"/>
              <a:t>Calibrates postures based on sleepiness of the person</a:t>
            </a:r>
          </a:p>
          <a:p>
            <a:endParaRPr lang="en-IN" dirty="0"/>
          </a:p>
          <a:p>
            <a:r>
              <a:rPr lang="en-IN" dirty="0" smtClean="0"/>
              <a:t>Angle varies from 120 to 180</a:t>
            </a:r>
          </a:p>
          <a:p>
            <a:endParaRPr lang="en-IN" dirty="0" smtClean="0"/>
          </a:p>
          <a:p>
            <a:r>
              <a:rPr lang="en-IN" dirty="0" smtClean="0"/>
              <a:t>Measures sleep based on PERCLOS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21</a:t>
            </a:fld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5225143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CBE6-F71A-413D-A5D2-BE0DDC29FE36}" type="datetime12">
              <a:rPr lang="en-IN" smtClean="0"/>
              <a:t>11:21 PM</a:t>
            </a:fld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5225143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5225143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5225143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4572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4572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41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22</a:t>
            </a:fld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5225143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CBE6-F71A-413D-A5D2-BE0DDC29FE36}" type="datetime12">
              <a:rPr lang="en-IN" smtClean="0"/>
              <a:t>11:21 PM</a:t>
            </a:fld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5225143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5225143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5225143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3491880" y="1174303"/>
            <a:ext cx="282744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 smtClean="0"/>
              <a:t>PERCLOS</a:t>
            </a:r>
          </a:p>
          <a:p>
            <a:pPr algn="ctr"/>
            <a:r>
              <a:rPr lang="en-IN" dirty="0" smtClean="0"/>
              <a:t>(Percentage of eye closure)</a:t>
            </a:r>
            <a:endParaRPr lang="en-IN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573016"/>
            <a:ext cx="30099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" t="5928" r="3182"/>
          <a:stretch/>
        </p:blipFill>
        <p:spPr bwMode="auto">
          <a:xfrm>
            <a:off x="352008" y="2142733"/>
            <a:ext cx="4940072" cy="3844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0"/>
            <a:ext cx="48006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8006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70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23</a:t>
            </a:fld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5225143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CBE6-F71A-413D-A5D2-BE0DDC29FE36}" type="datetime12">
              <a:rPr lang="en-IN" smtClean="0"/>
              <a:t>11:21 PM</a:t>
            </a:fld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5225143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5225143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5225143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55776" y="2924944"/>
            <a:ext cx="2304256" cy="648072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2343356" y="982364"/>
            <a:ext cx="4392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Driver drowsiness </a:t>
            </a:r>
            <a:r>
              <a:rPr lang="en-IN" sz="2400" dirty="0" smtClean="0"/>
              <a:t>detection</a:t>
            </a:r>
            <a:endParaRPr lang="en-IN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24799" y="1799928"/>
            <a:ext cx="8229600" cy="11521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 smtClean="0"/>
              <a:t>The </a:t>
            </a:r>
            <a:r>
              <a:rPr lang="en-IN" sz="2000" dirty="0"/>
              <a:t>Driver Monitoring System, also known as Driver Attention Monitor</a:t>
            </a:r>
            <a:r>
              <a:rPr lang="en-IN" sz="2000" dirty="0" smtClean="0"/>
              <a:t>, </a:t>
            </a:r>
            <a:r>
              <a:rPr lang="en-IN" sz="2000" dirty="0"/>
              <a:t>is a vehicle safety system first introduced by Toyota in 2006 for its and Lexus </a:t>
            </a:r>
            <a:r>
              <a:rPr lang="en-IN" sz="2000" dirty="0" smtClean="0"/>
              <a:t> and  </a:t>
            </a:r>
            <a:r>
              <a:rPr lang="en-IN" sz="2000" dirty="0"/>
              <a:t>latest models.</a:t>
            </a:r>
          </a:p>
          <a:p>
            <a:endParaRPr lang="en-IN" dirty="0" smtClean="0"/>
          </a:p>
          <a:p>
            <a:endParaRPr lang="en-IN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710247" y="3132138"/>
            <a:ext cx="381642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sz="2000" dirty="0"/>
              <a:t>Other technology being </a:t>
            </a:r>
            <a:r>
              <a:rPr lang="en-IN" sz="2000" dirty="0" smtClean="0"/>
              <a:t>used</a:t>
            </a:r>
          </a:p>
          <a:p>
            <a:endParaRPr lang="en-IN" dirty="0"/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/>
              <a:t>Driver eye/face </a:t>
            </a:r>
            <a:r>
              <a:rPr lang="en-IN" sz="2000" dirty="0" smtClean="0"/>
              <a:t>monitoring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/>
              <a:t>Physiological measurement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 smtClean="0"/>
              <a:t>Driver </a:t>
            </a:r>
            <a:r>
              <a:rPr lang="en-IN" sz="2000" dirty="0"/>
              <a:t>eye/face monitoring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 smtClean="0"/>
              <a:t>Physiological </a:t>
            </a:r>
            <a:r>
              <a:rPr lang="en-IN" sz="2000" dirty="0"/>
              <a:t>measurement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8659" y="3101360"/>
            <a:ext cx="37943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Applications</a:t>
            </a:r>
          </a:p>
          <a:p>
            <a:endParaRPr lang="en-IN" dirty="0"/>
          </a:p>
          <a:p>
            <a:r>
              <a:rPr lang="en-IN" dirty="0" smtClean="0"/>
              <a:t>Rest </a:t>
            </a:r>
            <a:r>
              <a:rPr lang="en-IN" dirty="0"/>
              <a:t>recommendation </a:t>
            </a:r>
            <a:r>
              <a:rPr lang="en-IN" dirty="0" smtClean="0"/>
              <a:t>system</a:t>
            </a:r>
            <a:endParaRPr lang="en-IN" dirty="0"/>
          </a:p>
          <a:p>
            <a:endParaRPr lang="en-IN" dirty="0" smtClean="0"/>
          </a:p>
          <a:p>
            <a:r>
              <a:rPr lang="en-IN" dirty="0" smtClean="0"/>
              <a:t>Active </a:t>
            </a:r>
            <a:r>
              <a:rPr lang="en-IN" dirty="0"/>
              <a:t>Driving </a:t>
            </a:r>
            <a:r>
              <a:rPr lang="en-IN" dirty="0" smtClean="0"/>
              <a:t>Assistant</a:t>
            </a:r>
          </a:p>
          <a:p>
            <a:endParaRPr lang="en-IN" dirty="0" smtClean="0"/>
          </a:p>
          <a:p>
            <a:r>
              <a:rPr lang="en-IN" dirty="0"/>
              <a:t>Driver </a:t>
            </a:r>
            <a:r>
              <a:rPr lang="en-IN" dirty="0" smtClean="0"/>
              <a:t>Alert		</a:t>
            </a:r>
            <a:endParaRPr lang="en-IN" dirty="0"/>
          </a:p>
          <a:p>
            <a:endParaRPr lang="en-IN" dirty="0" smtClean="0"/>
          </a:p>
          <a:p>
            <a:r>
              <a:rPr lang="en-IN" dirty="0"/>
              <a:t>Driver Condition Monitor and Driver Fatigue </a:t>
            </a:r>
            <a:r>
              <a:rPr lang="en-IN" dirty="0" smtClean="0"/>
              <a:t>Alert   </a:t>
            </a:r>
            <a:endParaRPr lang="en-IN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760" y="3701324"/>
            <a:ext cx="869222" cy="29382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583" y="4153240"/>
            <a:ext cx="468177" cy="47667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642438"/>
            <a:ext cx="869415" cy="54338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480" y="5487069"/>
            <a:ext cx="809919" cy="4555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50292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0292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5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794" y="2420888"/>
            <a:ext cx="586740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63888" y="1844824"/>
            <a:ext cx="183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Sleepiness Index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24</a:t>
            </a:fld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5486400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D108D-4F72-4E81-9D8A-63F4F42C1EB0}" type="datetime12">
              <a:rPr lang="en-IN" smtClean="0"/>
              <a:t>11:21 PM</a:t>
            </a:fld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54864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54864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54864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52578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52578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67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72816"/>
            <a:ext cx="586740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00723" y="1156102"/>
            <a:ext cx="183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Sleepiness Index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097" y="4725143"/>
            <a:ext cx="3286125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25</a:t>
            </a:fld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5747657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F07C-EA8B-44BF-954F-BCB9C5519637}" type="datetime12">
              <a:rPr lang="en-IN" smtClean="0"/>
              <a:t>11:21 PM</a:t>
            </a:fld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5747657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5747657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5747657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54864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54864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21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0723" y="1156102"/>
            <a:ext cx="2657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Angle Change Fuzzy Sets</a:t>
            </a:r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17531"/>
            <a:ext cx="5616623" cy="4284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26</a:t>
            </a:fld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6008914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351BB-C980-4A81-A73C-8EBE6F80C55A}" type="datetime12">
              <a:rPr lang="en-IN" smtClean="0"/>
              <a:t>11:21 PM</a:t>
            </a:fld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6008914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6008914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6008914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5715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5715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02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7824" y="1124743"/>
            <a:ext cx="2698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Angle Change Rule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961077"/>
              </p:ext>
            </p:extLst>
          </p:nvPr>
        </p:nvGraphicFramePr>
        <p:xfrm>
          <a:off x="1403648" y="2276872"/>
          <a:ext cx="6264696" cy="12673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1619"/>
                <a:gridCol w="2285557"/>
                <a:gridCol w="2107520"/>
              </a:tblGrid>
              <a:tr h="3168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Sleepiness</a:t>
                      </a:r>
                      <a:r>
                        <a:rPr lang="en-IN" sz="1400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</a:rPr>
                        <a:t>Current Angle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</a:rPr>
                        <a:t>Change</a:t>
                      </a:r>
                      <a:r>
                        <a:rPr lang="en-IN" sz="1400" baseline="0" dirty="0" smtClean="0">
                          <a:effectLst/>
                        </a:rPr>
                        <a:t> Angle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68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</a:rPr>
                        <a:t>Awake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en-IN" sz="16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120</a:t>
                      </a:r>
                      <a:endParaRPr kumimoji="0" lang="en-IN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en-I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</a:t>
                      </a:r>
                      <a:endParaRPr kumimoji="0" lang="en-I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168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</a:rPr>
                        <a:t>Drowsy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en-IN" sz="16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&lt;=180</a:t>
                      </a:r>
                      <a:endParaRPr kumimoji="0" lang="en-IN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</a:rPr>
                        <a:t>CZ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68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Sleepy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en-IN" sz="16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&lt;=180</a:t>
                      </a:r>
                      <a:endParaRPr kumimoji="0" lang="en-IN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</a:rPr>
                        <a:t>CP</a:t>
                      </a:r>
                      <a:endParaRPr lang="en-IN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21088"/>
            <a:ext cx="3615867" cy="1972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221088"/>
            <a:ext cx="3635127" cy="1913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27784" y="4725144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/>
              <a:t>CN</a:t>
            </a:r>
            <a:endParaRPr lang="en-IN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092280" y="4739044"/>
            <a:ext cx="38504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b="1" dirty="0" smtClean="0"/>
              <a:t>CP</a:t>
            </a:r>
            <a:endParaRPr lang="en-IN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27</a:t>
            </a:fld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6270172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F568-0340-43AA-BACF-CC2F9AE63867}" type="datetime12">
              <a:rPr lang="en-IN" smtClean="0"/>
              <a:t>11:21 PM</a:t>
            </a:fld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6270172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6270172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6270172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59436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59436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87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98651" y="1248311"/>
            <a:ext cx="226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Check Current Angle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181235" y="2597778"/>
            <a:ext cx="2304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Current Sleepiness </a:t>
            </a:r>
          </a:p>
          <a:p>
            <a:r>
              <a:rPr lang="en-IN" dirty="0" smtClean="0"/>
              <a:t>Readings received   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129072" y="4139687"/>
            <a:ext cx="272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Change Angle of mattress</a:t>
            </a:r>
            <a:endParaRPr lang="en-IN" dirty="0"/>
          </a:p>
        </p:txBody>
      </p:sp>
      <p:sp>
        <p:nvSpPr>
          <p:cNvPr id="8" name="Down Arrow 7"/>
          <p:cNvSpPr/>
          <p:nvPr/>
        </p:nvSpPr>
        <p:spPr>
          <a:xfrm>
            <a:off x="4128951" y="3345178"/>
            <a:ext cx="333088" cy="703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Down Arrow 8"/>
          <p:cNvSpPr/>
          <p:nvPr/>
        </p:nvSpPr>
        <p:spPr>
          <a:xfrm>
            <a:off x="4141627" y="1894642"/>
            <a:ext cx="333088" cy="703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28</a:t>
            </a:fld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6531428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1CDAB-7730-47C6-BFDE-3C85308B4294}" type="datetime12">
              <a:rPr lang="en-IN" smtClean="0"/>
              <a:t>11:21 PM</a:t>
            </a:fld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6531428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6531428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6531428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61722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61722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29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17720" y="3462776"/>
            <a:ext cx="2880320" cy="122413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7030A0"/>
                </a:solidFill>
              </a:rPr>
              <a:t>Smart Mattress System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0080" y="1438268"/>
            <a:ext cx="1695695" cy="69176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FF0000"/>
                </a:solidFill>
              </a:rPr>
              <a:t>Current temperature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176037" flipV="1">
            <a:off x="2665209" y="2318169"/>
            <a:ext cx="720080" cy="256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1200659" y="5849105"/>
            <a:ext cx="1321069" cy="77242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Current pressure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19557289" flipV="1">
            <a:off x="2658814" y="5708994"/>
            <a:ext cx="720080" cy="280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867887" y="2915797"/>
            <a:ext cx="1440160" cy="96665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4">
                    <a:lumMod val="75000"/>
                  </a:schemeClr>
                </a:solidFill>
              </a:rPr>
              <a:t>Users body weight and height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751986">
            <a:off x="2448052" y="3398294"/>
            <a:ext cx="732887" cy="265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929623" y="4661991"/>
            <a:ext cx="1316688" cy="78662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2">
                    <a:lumMod val="75000"/>
                  </a:schemeClr>
                </a:solidFill>
              </a:rPr>
              <a:t>Sleepiness  Value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20370102">
            <a:off x="2371082" y="4788481"/>
            <a:ext cx="732887" cy="264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6903730" y="3805259"/>
            <a:ext cx="199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Temperature  and </a:t>
            </a:r>
          </a:p>
          <a:p>
            <a:pPr algn="ctr"/>
            <a:r>
              <a:rPr lang="en-IN" dirty="0" smtClean="0"/>
              <a:t>Angle Change</a:t>
            </a:r>
            <a:endParaRPr lang="en-IN" dirty="0"/>
          </a:p>
        </p:txBody>
      </p:sp>
      <p:sp>
        <p:nvSpPr>
          <p:cNvPr id="19" name="Right Arrow 18"/>
          <p:cNvSpPr/>
          <p:nvPr/>
        </p:nvSpPr>
        <p:spPr>
          <a:xfrm>
            <a:off x="6170843" y="3971267"/>
            <a:ext cx="732887" cy="314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1016679" y="710836"/>
            <a:ext cx="171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Sensor Reading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10" y="1238835"/>
            <a:ext cx="62378" cy="5227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532" y="1238835"/>
            <a:ext cx="62378" cy="5227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8304" y="895502"/>
            <a:ext cx="978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Output 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865549"/>
            <a:ext cx="1139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Black box</a:t>
            </a:r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29</a:t>
            </a:fld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0" y="0"/>
            <a:ext cx="6792685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49FE-BC47-4DFA-9B1D-E1D28F4E96FF}" type="datetime12">
              <a:rPr lang="en-IN" smtClean="0"/>
              <a:t>11:21 PM</a:t>
            </a:fld>
            <a:endParaRPr lang="en-IN"/>
          </a:p>
        </p:txBody>
      </p:sp>
      <p:sp>
        <p:nvSpPr>
          <p:cNvPr id="6144" name="Rectangle 6143"/>
          <p:cNvSpPr/>
          <p:nvPr/>
        </p:nvSpPr>
        <p:spPr>
          <a:xfrm>
            <a:off x="0" y="0"/>
            <a:ext cx="6792685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45" name="Rectangle 6144"/>
          <p:cNvSpPr/>
          <p:nvPr/>
        </p:nvSpPr>
        <p:spPr>
          <a:xfrm>
            <a:off x="0" y="0"/>
            <a:ext cx="6792685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47" name="Rectangle 6146"/>
          <p:cNvSpPr/>
          <p:nvPr/>
        </p:nvSpPr>
        <p:spPr>
          <a:xfrm>
            <a:off x="0" y="0"/>
            <a:ext cx="6792685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48" name="Rectangle 6147"/>
          <p:cNvSpPr/>
          <p:nvPr/>
        </p:nvSpPr>
        <p:spPr>
          <a:xfrm>
            <a:off x="0" y="0"/>
            <a:ext cx="64008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49" name="Rectangle 6148"/>
          <p:cNvSpPr/>
          <p:nvPr/>
        </p:nvSpPr>
        <p:spPr>
          <a:xfrm>
            <a:off x="0" y="0"/>
            <a:ext cx="64008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71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41" y="1700808"/>
            <a:ext cx="3240360" cy="1819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262708"/>
            <a:ext cx="2514203" cy="15472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221088"/>
            <a:ext cx="2018957" cy="19091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07904" y="908720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Motivation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3</a:t>
            </a:fld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522514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3CB9-3978-40E8-BFB0-BF53B00B29F3}" type="datetime12">
              <a:rPr lang="en-IN" smtClean="0"/>
              <a:t>11:21 PM</a:t>
            </a:fld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522514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522514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522514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4572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4572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88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692696"/>
            <a:ext cx="8229600" cy="722344"/>
          </a:xfrm>
        </p:spPr>
        <p:txBody>
          <a:bodyPr>
            <a:normAutofit/>
          </a:bodyPr>
          <a:lstStyle/>
          <a:p>
            <a:pPr algn="ctr"/>
            <a:r>
              <a:rPr lang="en-IN" sz="4400" dirty="0" smtClean="0"/>
              <a:t>Sketch</a:t>
            </a:r>
            <a:endParaRPr lang="en-IN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30</a:t>
            </a:fld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7053943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1C1E-4477-439A-BF7A-F7091F65E3B9}" type="datetime12">
              <a:rPr lang="en-IN" smtClean="0"/>
              <a:t>11:21 PM</a:t>
            </a:fld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7053943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7053943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053943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66294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66294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29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31</a:t>
            </a:fld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7315200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832E3-330D-4722-9D47-1C6FFEC3E3F2}" type="datetime12">
              <a:rPr lang="en-IN" smtClean="0"/>
              <a:t>11:21 PM</a:t>
            </a:fld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73152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73152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73152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0866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70866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46856" y="692696"/>
            <a:ext cx="8229600" cy="722344"/>
          </a:xfrm>
        </p:spPr>
        <p:txBody>
          <a:bodyPr>
            <a:normAutofit/>
          </a:bodyPr>
          <a:lstStyle/>
          <a:p>
            <a:pPr algn="ctr"/>
            <a:r>
              <a:rPr lang="en-IN" sz="4400" dirty="0" smtClean="0"/>
              <a:t>A typical rule</a:t>
            </a:r>
            <a:endParaRPr lang="en-IN" sz="4400" dirty="0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43" y="1700808"/>
            <a:ext cx="7848872" cy="2639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183" y="4725144"/>
            <a:ext cx="7128792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67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32</a:t>
            </a:fld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7576457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2805-808A-4AE6-8F41-4CBC46D4C7FD}" type="datetime12">
              <a:rPr lang="en-IN" smtClean="0"/>
              <a:t>11:21 PM</a:t>
            </a:fld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7576457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7576457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576457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6858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6858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02784" y="692696"/>
            <a:ext cx="8229600" cy="722344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400" dirty="0" smtClean="0"/>
              <a:t>Demo</a:t>
            </a:r>
            <a:endParaRPr lang="en-IN" sz="4400" dirty="0"/>
          </a:p>
        </p:txBody>
      </p:sp>
      <p:pic>
        <p:nvPicPr>
          <p:cNvPr id="31" name="bandicam 2017-12-03 15-25-06-370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402.9375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9832" y="2852936"/>
            <a:ext cx="2880320" cy="162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4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692696"/>
            <a:ext cx="8229600" cy="722344"/>
          </a:xfrm>
        </p:spPr>
        <p:txBody>
          <a:bodyPr>
            <a:normAutofit/>
          </a:bodyPr>
          <a:lstStyle/>
          <a:p>
            <a:pPr algn="ctr"/>
            <a:r>
              <a:rPr lang="en-IN" sz="4400" dirty="0" smtClean="0"/>
              <a:t>Sample Run- I</a:t>
            </a:r>
            <a:endParaRPr lang="en-IN" sz="4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56792"/>
            <a:ext cx="5616624" cy="5002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33</a:t>
            </a:fld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7837715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9CD93-EFD9-4092-B731-2C4F6E93E979}" type="datetime12">
              <a:rPr lang="en-IN" smtClean="0"/>
              <a:t>11:21 PM</a:t>
            </a:fld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7837715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7837715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7837715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3152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73152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52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Value Proposition	 and Benefits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Saves energy during temperature control</a:t>
            </a:r>
          </a:p>
          <a:p>
            <a:endParaRPr lang="en-IN" dirty="0" smtClean="0"/>
          </a:p>
          <a:p>
            <a:r>
              <a:rPr lang="en-IN" dirty="0" smtClean="0"/>
              <a:t>Adjusts the posture based on user sleepiness value</a:t>
            </a:r>
          </a:p>
          <a:p>
            <a:endParaRPr lang="en-IN" dirty="0"/>
          </a:p>
          <a:p>
            <a:r>
              <a:rPr lang="en-IN" dirty="0" smtClean="0"/>
              <a:t>More personalised towards the user</a:t>
            </a:r>
          </a:p>
          <a:p>
            <a:endParaRPr lang="en-IN" dirty="0"/>
          </a:p>
          <a:p>
            <a:r>
              <a:rPr lang="en-IN" dirty="0" smtClean="0"/>
              <a:t>Humans spend 1/3 of their time sleeping 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34</a:t>
            </a:fld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8098972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6DD8-CF3B-490F-892B-9F5484F37C59}" type="datetime12">
              <a:rPr lang="en-IN" smtClean="0"/>
              <a:t>11:21 PM</a:t>
            </a:fld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8098972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8098972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8098972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75438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75438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77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Existing Market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35</a:t>
            </a:fld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8098972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6DD8-CF3B-490F-892B-9F5484F37C59}" type="datetime12">
              <a:rPr lang="en-IN" smtClean="0"/>
              <a:t>11:21 PM</a:t>
            </a:fld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8098972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8098972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8098972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75438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75438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8" t="41583" r="6024" b="17287"/>
          <a:stretch/>
        </p:blipFill>
        <p:spPr bwMode="auto">
          <a:xfrm>
            <a:off x="352433" y="2073945"/>
            <a:ext cx="3445051" cy="1822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5227" y="4081195"/>
            <a:ext cx="1298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Eight Sleep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2119" y="2276872"/>
            <a:ext cx="32331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Remote control based </a:t>
            </a:r>
          </a:p>
          <a:p>
            <a:r>
              <a:rPr lang="en-IN" dirty="0"/>
              <a:t> </a:t>
            </a:r>
            <a:r>
              <a:rPr lang="en-IN" dirty="0" smtClean="0"/>
              <a:t>     Temperature control </a:t>
            </a:r>
          </a:p>
          <a:p>
            <a:pPr marL="285750" indent="-285750"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Doesn’t used pressure sensitive control</a:t>
            </a:r>
          </a:p>
          <a:p>
            <a:pPr marL="285750" indent="-285750">
              <a:buFont typeface="Arial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Lacks detection of drowsiness</a:t>
            </a:r>
            <a:endParaRPr lang="en-IN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334" y="4189594"/>
            <a:ext cx="3183062" cy="2018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75334" y="6237312"/>
            <a:ext cx="200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C00000"/>
                </a:solidFill>
              </a:rPr>
              <a:t>Sleep Number 360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82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Future Scope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 future bed will take sleep index value based on EEG- ECD model (87.5 – 70</a:t>
            </a:r>
            <a:r>
              <a:rPr lang="en-IN" dirty="0" smtClean="0"/>
              <a:t>%) or </a:t>
            </a:r>
            <a:r>
              <a:rPr lang="en-IN" dirty="0" smtClean="0"/>
              <a:t>by measuring brain activity.</a:t>
            </a:r>
          </a:p>
          <a:p>
            <a:endParaRPr lang="en-IN" dirty="0"/>
          </a:p>
          <a:p>
            <a:r>
              <a:rPr lang="en-IN" dirty="0" smtClean="0"/>
              <a:t>Make the changes in the control more </a:t>
            </a:r>
            <a:r>
              <a:rPr lang="en-IN" dirty="0" smtClean="0"/>
              <a:t>smoother</a:t>
            </a:r>
          </a:p>
          <a:p>
            <a:endParaRPr lang="en-IN" dirty="0"/>
          </a:p>
          <a:p>
            <a:r>
              <a:rPr lang="en-IN" dirty="0" smtClean="0"/>
              <a:t>Tracks </a:t>
            </a:r>
            <a:r>
              <a:rPr lang="en-IN" dirty="0" smtClean="0"/>
              <a:t>the sleep pattern of the user and give him </a:t>
            </a:r>
            <a:r>
              <a:rPr lang="en-IN" dirty="0" err="1" smtClean="0"/>
              <a:t>feebback</a:t>
            </a:r>
            <a:endParaRPr lang="en-IN" dirty="0" smtClean="0"/>
          </a:p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36</a:t>
            </a:fld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8360228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C58B-16C4-4AF3-AF86-08C6DBDAF2CB}" type="datetime12">
              <a:rPr lang="en-IN" smtClean="0"/>
              <a:t>11:21 PM</a:t>
            </a:fld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8360228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8360228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8360228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77724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77724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</p:spPr>
        <p:txBody>
          <a:bodyPr/>
          <a:lstStyle/>
          <a:p>
            <a:r>
              <a:rPr lang="en-IN" dirty="0" smtClean="0"/>
              <a:t>Citations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700808"/>
            <a:ext cx="8229600" cy="4389120"/>
          </a:xfrm>
        </p:spPr>
        <p:txBody>
          <a:bodyPr numCol="2">
            <a:normAutofit fontScale="92500" lnSpcReduction="20000"/>
          </a:bodyPr>
          <a:lstStyle/>
          <a:p>
            <a:pPr marL="514350" lvl="0" indent="-514350">
              <a:buClr>
                <a:srgbClr val="0070C0"/>
              </a:buClr>
              <a:buFont typeface="+mj-lt"/>
              <a:buAutoNum type="arabicPeriod"/>
            </a:pPr>
            <a:r>
              <a:rPr lang="en-IN" u="sng" dirty="0">
                <a:hlinkClick r:id="rId2"/>
              </a:rPr>
              <a:t>https://www.researchgate.net/publication/260232896_Temperature_Control_using_Fuzzy_Logic</a:t>
            </a:r>
            <a:endParaRPr lang="en-IN" dirty="0"/>
          </a:p>
          <a:p>
            <a:pPr marL="514350" lvl="0" indent="-514350">
              <a:buClr>
                <a:srgbClr val="0070C0"/>
              </a:buClr>
              <a:buFont typeface="+mj-lt"/>
              <a:buAutoNum type="arabicPeriod"/>
            </a:pPr>
            <a:r>
              <a:rPr lang="en-IN" u="sng" dirty="0">
                <a:hlinkClick r:id="rId3"/>
              </a:rPr>
              <a:t>https://www.seeingmachines.com/technology/</a:t>
            </a:r>
            <a:endParaRPr lang="en-IN" dirty="0"/>
          </a:p>
          <a:p>
            <a:pPr marL="514350" lvl="0" indent="-514350">
              <a:buClr>
                <a:srgbClr val="0070C0"/>
              </a:buClr>
              <a:buFont typeface="+mj-lt"/>
              <a:buAutoNum type="arabicPeriod"/>
            </a:pPr>
            <a:r>
              <a:rPr lang="en-IN" u="sng" dirty="0">
                <a:hlinkClick r:id="rId4"/>
              </a:rPr>
              <a:t>http://halls.md/formula-body-surface-area-bsa/</a:t>
            </a:r>
            <a:endParaRPr lang="en-IN" dirty="0"/>
          </a:p>
          <a:p>
            <a:pPr marL="514350" lvl="0" indent="-514350">
              <a:buClr>
                <a:srgbClr val="0070C0"/>
              </a:buClr>
              <a:buFont typeface="+mj-lt"/>
              <a:buAutoNum type="arabicPeriod"/>
            </a:pPr>
            <a:r>
              <a:rPr lang="en-IN" u="sng" dirty="0">
                <a:hlinkClick r:id="rId5"/>
              </a:rPr>
              <a:t>https://en.wikipedia.org/wiki/Body_surface_area#Calculation</a:t>
            </a:r>
            <a:endParaRPr lang="en-IN" dirty="0"/>
          </a:p>
          <a:p>
            <a:pPr marL="514350" lvl="0" indent="-514350">
              <a:buClr>
                <a:srgbClr val="0070C0"/>
              </a:buClr>
              <a:buFont typeface="+mj-lt"/>
              <a:buAutoNum type="arabicPeriod"/>
            </a:pPr>
            <a:r>
              <a:rPr lang="en-IN" u="sng" dirty="0">
                <a:hlinkClick r:id="rId6"/>
              </a:rPr>
              <a:t>https://en.wikipedia.org/wiki/Ground_pressure</a:t>
            </a:r>
            <a:endParaRPr lang="en-IN" dirty="0"/>
          </a:p>
          <a:p>
            <a:pPr marL="514350" lvl="0" indent="-514350">
              <a:buClr>
                <a:srgbClr val="0070C0"/>
              </a:buClr>
              <a:buFont typeface="+mj-lt"/>
              <a:buAutoNum type="arabicPeriod"/>
            </a:pPr>
            <a:r>
              <a:rPr lang="en-IN" dirty="0"/>
              <a:t>Sleep : </a:t>
            </a:r>
            <a:r>
              <a:rPr lang="en-IN" u="sng" dirty="0">
                <a:hlinkClick r:id="rId7"/>
              </a:rPr>
              <a:t>https://en.wikipedia.org/wiki/Multiple_Sleep_Latency_Test</a:t>
            </a:r>
            <a:endParaRPr lang="en-IN" dirty="0"/>
          </a:p>
          <a:p>
            <a:pPr marL="514350" lvl="0" indent="-514350">
              <a:buClr>
                <a:srgbClr val="0070C0"/>
              </a:buClr>
              <a:buFont typeface="+mj-lt"/>
              <a:buAutoNum type="arabicPeriod"/>
            </a:pPr>
            <a:r>
              <a:rPr lang="en-IN" dirty="0"/>
              <a:t>Sleepiness scale : </a:t>
            </a:r>
            <a:r>
              <a:rPr lang="en-IN" u="sng" dirty="0">
                <a:hlinkClick r:id="rId8"/>
              </a:rPr>
              <a:t>http://healthysleep.med.harvard.edu/narcolepsy/diagnosing-narcolepsy/epworth-sleepiness-scale</a:t>
            </a:r>
            <a:endParaRPr lang="en-IN" dirty="0"/>
          </a:p>
          <a:p>
            <a:pPr marL="514350" lvl="0" indent="-514350">
              <a:buClr>
                <a:srgbClr val="0070C0"/>
              </a:buClr>
              <a:buFont typeface="+mj-lt"/>
              <a:buAutoNum type="arabicPeriod"/>
            </a:pPr>
            <a:r>
              <a:rPr lang="en-IN" u="sng" dirty="0" smtClean="0">
                <a:hlinkClick r:id="rId9"/>
              </a:rPr>
              <a:t>http://</a:t>
            </a:r>
            <a:r>
              <a:rPr lang="en-IN" u="sng" dirty="0">
                <a:hlinkClick r:id="rId9"/>
              </a:rPr>
              <a:t>www. https://www.ncbi.nlm.nih.gov/pmc/articles/PMC4208235</a:t>
            </a:r>
            <a:r>
              <a:rPr lang="en-IN" u="sng" dirty="0" smtClean="0">
                <a:hlinkClick r:id="rId9"/>
              </a:rPr>
              <a:t>/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37</a:t>
            </a:fld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8621485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5D364-6C8B-4FDC-A9E1-AB052480EE4E}" type="datetime12">
              <a:rPr lang="en-IN" smtClean="0"/>
              <a:t>11:21 PM</a:t>
            </a:fld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8621485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8621485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8621485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8001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8001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5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2924944"/>
            <a:ext cx="2304256" cy="648072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635896" y="3194209"/>
            <a:ext cx="18004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buClr>
                <a:srgbClr val="0BD0D9"/>
              </a:buClr>
              <a:buSzPct val="95000"/>
            </a:pPr>
            <a:r>
              <a:rPr lang="en-IN" sz="2600" dirty="0" smtClean="0">
                <a:solidFill>
                  <a:prstClr val="black"/>
                </a:solidFill>
              </a:rPr>
              <a:t>Questions?</a:t>
            </a:r>
            <a:endParaRPr lang="en-IN" sz="2600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38</a:t>
            </a:fld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8882743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C3A0C-22A3-46A5-AD20-D73EF275C452}" type="datetime12">
              <a:rPr lang="en-IN" smtClean="0"/>
              <a:t>11:21 PM</a:t>
            </a:fld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8882743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8882743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8882743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82296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82296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52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2924944"/>
            <a:ext cx="2304256" cy="648072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635896" y="3194209"/>
            <a:ext cx="1707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buClr>
                <a:srgbClr val="0BD0D9"/>
              </a:buClr>
              <a:buSzPct val="95000"/>
            </a:pPr>
            <a:r>
              <a:rPr lang="en-IN" sz="2600" dirty="0">
                <a:solidFill>
                  <a:prstClr val="black"/>
                </a:solidFill>
              </a:rPr>
              <a:t>Thank you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39</a:t>
            </a:fld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B33F-E3FB-4F5E-9E9C-09F545CB01FF}" type="datetime12">
              <a:rPr lang="en-IN" smtClean="0"/>
              <a:t>11:21 PM</a:t>
            </a:fld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9144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84582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84582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32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595021"/>
            <a:ext cx="2520280" cy="15652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414661"/>
            <a:ext cx="3107060" cy="174558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995936" y="3068960"/>
            <a:ext cx="792088" cy="218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1187624" y="44371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Traditional Mattress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5665768" y="4608130"/>
            <a:ext cx="205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Mattress of Future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4</a:t>
            </a:fld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783771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7F210-D606-4FE7-B60A-6E025ED0BBE2}" type="datetime12">
              <a:rPr lang="en-IN" smtClean="0"/>
              <a:t>11:21 PM</a:t>
            </a:fld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783771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783771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783771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6858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6858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14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2924944"/>
            <a:ext cx="2304256" cy="648072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40</a:t>
            </a:fld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B33F-E3FB-4F5E-9E9C-09F545CB01FF}" type="datetime12">
              <a:rPr lang="en-IN" smtClean="0"/>
              <a:t>11:21 PM</a:t>
            </a:fld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9144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4" y="1181160"/>
            <a:ext cx="7235191" cy="501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86868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86868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794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2924944"/>
            <a:ext cx="2304256" cy="648072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41</a:t>
            </a:fld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B33F-E3FB-4F5E-9E9C-09F545CB01FF}" type="datetime12">
              <a:rPr lang="en-IN" smtClean="0"/>
              <a:t>11:21 PM</a:t>
            </a:fld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9144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60" y="1340768"/>
            <a:ext cx="8867680" cy="5066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43356" y="982364"/>
            <a:ext cx="4392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Driver drowsiness </a:t>
            </a:r>
            <a:r>
              <a:rPr lang="en-IN" sz="2400" dirty="0" smtClean="0"/>
              <a:t>detection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49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32656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 smtClean="0"/>
              <a:t>Characteristics of Smart Mattress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743074"/>
            <a:ext cx="2714625" cy="168592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2495063">
            <a:off x="6026761" y="3904609"/>
            <a:ext cx="969102" cy="236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44" y="4350701"/>
            <a:ext cx="1664536" cy="17385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946" y="4356132"/>
            <a:ext cx="3600400" cy="2088232"/>
          </a:xfrm>
          <a:prstGeom prst="rect">
            <a:avLst/>
          </a:prstGeom>
        </p:spPr>
      </p:pic>
      <p:sp>
        <p:nvSpPr>
          <p:cNvPr id="9" name="Left Arrow 8"/>
          <p:cNvSpPr/>
          <p:nvPr/>
        </p:nvSpPr>
        <p:spPr>
          <a:xfrm rot="19425118">
            <a:off x="2311211" y="3652358"/>
            <a:ext cx="918139" cy="27286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5</a:t>
            </a:fld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045029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808ED-432E-41BB-9013-7D4D4F6A7B19}" type="datetime12">
              <a:rPr lang="en-IN" smtClean="0"/>
              <a:t>11:21 PM</a:t>
            </a:fld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1045029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045029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1045029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9144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>
            <a:off x="0" y="0"/>
            <a:ext cx="9144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2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Temperature Control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4047728"/>
          </a:xfrm>
        </p:spPr>
        <p:txBody>
          <a:bodyPr/>
          <a:lstStyle/>
          <a:p>
            <a:r>
              <a:rPr lang="en-IN" dirty="0" smtClean="0"/>
              <a:t>Calibrates temperature based on outside temperature</a:t>
            </a:r>
          </a:p>
          <a:p>
            <a:endParaRPr lang="en-IN" dirty="0" smtClean="0"/>
          </a:p>
          <a:p>
            <a:r>
              <a:rPr lang="en-IN" b="1" dirty="0" smtClean="0"/>
              <a:t>Pressure sensitive </a:t>
            </a:r>
            <a:r>
              <a:rPr lang="en-IN" dirty="0" smtClean="0"/>
              <a:t>temperature control</a:t>
            </a:r>
          </a:p>
          <a:p>
            <a:endParaRPr lang="en-IN" dirty="0" smtClean="0"/>
          </a:p>
          <a:p>
            <a:r>
              <a:rPr lang="en-IN" dirty="0" smtClean="0"/>
              <a:t>Energy Efficient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6</a:t>
            </a:fld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1306286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FBC69-DF06-4109-8FB4-723E0FDAB570}" type="datetime12">
              <a:rPr lang="en-IN" smtClean="0"/>
              <a:t>11:21 PM</a:t>
            </a:fld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306286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306286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306286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143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11430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2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29" y="2420888"/>
            <a:ext cx="2170288" cy="1944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7" y="2564904"/>
            <a:ext cx="3146673" cy="1954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3892">
            <a:off x="3514529" y="1555548"/>
            <a:ext cx="1178529" cy="71546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7</a:t>
            </a:fld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567543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681D-8AE5-46E3-8144-B3A95F97CA8B}" type="datetime12">
              <a:rPr lang="en-IN" smtClean="0"/>
              <a:t>11:21 PM</a:t>
            </a:fld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1567543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567543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567543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13716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3716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97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29" y="2420888"/>
            <a:ext cx="2170288" cy="1944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7" y="2564904"/>
            <a:ext cx="3146673" cy="1954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3892">
            <a:off x="3514529" y="1555548"/>
            <a:ext cx="1178529" cy="7154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734" y="4653136"/>
            <a:ext cx="2099621" cy="1933401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8</a:t>
            </a:fld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1828800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B8E3-B747-4CC1-9DF1-ECB36688163C}" type="datetime12">
              <a:rPr lang="en-IN" smtClean="0"/>
              <a:t>11:21 PM</a:t>
            </a:fld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8288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8288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18288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6002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16002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1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1760" y="1038444"/>
            <a:ext cx="397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Body Surface Area Calculation</a:t>
            </a: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555354" y="2276872"/>
            <a:ext cx="185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Du Bois Formula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2E1B-6430-4540-B40E-EB8DBFB8AA21}" type="slidenum">
              <a:rPr lang="en-IN" smtClean="0"/>
              <a:t>9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49" y="2780928"/>
            <a:ext cx="8352928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0" y="0"/>
            <a:ext cx="2090057" cy="12700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F7B18-927F-456E-BEC8-A26425696ACB}" type="datetime12">
              <a:rPr lang="en-IN" smtClean="0"/>
              <a:t>11:21 PM</a:t>
            </a:fld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2090057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2090057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2090057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8288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1828800" cy="127000"/>
          </a:xfrm>
          <a:prstGeom prst="rect">
            <a:avLst/>
          </a:prstGeom>
          <a:solidFill>
            <a:srgbClr val="17195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2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2027</TotalTime>
  <Words>604</Words>
  <Application>Microsoft Office PowerPoint</Application>
  <PresentationFormat>On-screen Show (4:3)</PresentationFormat>
  <Paragraphs>300</Paragraphs>
  <Slides>41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Flow</vt:lpstr>
      <vt:lpstr>Smart Mattress System</vt:lpstr>
      <vt:lpstr>PowerPoint Presentation</vt:lpstr>
      <vt:lpstr>PowerPoint Presentation</vt:lpstr>
      <vt:lpstr>PowerPoint Presentation</vt:lpstr>
      <vt:lpstr>Characteristics of Smart Mattress</vt:lpstr>
      <vt:lpstr>Temperature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Intelligent Posture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Sketch</vt:lpstr>
      <vt:lpstr>A typical rule</vt:lpstr>
      <vt:lpstr>PowerPoint Presentation</vt:lpstr>
      <vt:lpstr>Sample Run- I</vt:lpstr>
      <vt:lpstr>Value Proposition  and Benefits</vt:lpstr>
      <vt:lpstr>Existing Market</vt:lpstr>
      <vt:lpstr>Future Scope</vt:lpstr>
      <vt:lpstr>Citations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uppal</dc:creator>
  <cp:lastModifiedBy>akshay uppal</cp:lastModifiedBy>
  <cp:revision>56</cp:revision>
  <dcterms:created xsi:type="dcterms:W3CDTF">2017-12-01T02:47:51Z</dcterms:created>
  <dcterms:modified xsi:type="dcterms:W3CDTF">2017-12-08T04:46:02Z</dcterms:modified>
</cp:coreProperties>
</file>